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</p:sldMasterIdLst>
  <p:notesMasterIdLst>
    <p:notesMasterId r:id="rId56"/>
  </p:notesMasterIdLst>
  <p:handoutMasterIdLst>
    <p:handoutMasterId r:id="rId57"/>
  </p:handoutMasterIdLst>
  <p:sldIdLst>
    <p:sldId id="30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58" r:id="rId19"/>
    <p:sldId id="276" r:id="rId20"/>
    <p:sldId id="277" r:id="rId21"/>
    <p:sldId id="278" r:id="rId22"/>
    <p:sldId id="279" r:id="rId23"/>
    <p:sldId id="310" r:id="rId24"/>
    <p:sldId id="309" r:id="rId25"/>
    <p:sldId id="311" r:id="rId26"/>
    <p:sldId id="280" r:id="rId27"/>
    <p:sldId id="281" r:id="rId28"/>
    <p:sldId id="313" r:id="rId29"/>
    <p:sldId id="282" r:id="rId30"/>
    <p:sldId id="284" r:id="rId31"/>
    <p:sldId id="259" r:id="rId32"/>
    <p:sldId id="288" r:id="rId33"/>
    <p:sldId id="289" r:id="rId34"/>
    <p:sldId id="314" r:id="rId35"/>
    <p:sldId id="291" r:id="rId36"/>
    <p:sldId id="316" r:id="rId37"/>
    <p:sldId id="296" r:id="rId38"/>
    <p:sldId id="290" r:id="rId39"/>
    <p:sldId id="315" r:id="rId40"/>
    <p:sldId id="294" r:id="rId41"/>
    <p:sldId id="295" r:id="rId42"/>
    <p:sldId id="260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2" r:id="rId52"/>
    <p:sldId id="305" r:id="rId53"/>
    <p:sldId id="306" r:id="rId54"/>
    <p:sldId id="307" r:id="rId55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06A"/>
    <a:srgbClr val="82B366"/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104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6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4193414802579393"/>
          <c:y val="2.4930927521207215E-2"/>
          <c:w val="0.68233339865804377"/>
          <c:h val="0.78562873758427343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Total Grids w/ Updates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square"/>
            <c:size val="7"/>
            <c:spPr>
              <a:solidFill>
                <a:schemeClr val="tx1"/>
              </a:solidFill>
              <a:ln>
                <a:solidFill>
                  <a:prstClr val="black"/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53370</c:v>
                </c:pt>
                <c:pt idx="1">
                  <c:v>52696</c:v>
                </c:pt>
                <c:pt idx="2">
                  <c:v>48766</c:v>
                </c:pt>
                <c:pt idx="3">
                  <c:v>48222</c:v>
                </c:pt>
                <c:pt idx="4">
                  <c:v>46128</c:v>
                </c:pt>
                <c:pt idx="5">
                  <c:v>24747</c:v>
                </c:pt>
              </c:numCache>
            </c:numRef>
          </c:val>
        </c:ser>
        <c:marker val="1"/>
        <c:axId val="69798912"/>
        <c:axId val="69802624"/>
      </c:lineChart>
      <c:lineChart>
        <c:grouping val="standard"/>
        <c:ser>
          <c:idx val="1"/>
          <c:order val="1"/>
          <c:tx>
            <c:strRef>
              <c:f>Sheet1!$D$1</c:f>
              <c:strCache>
                <c:ptCount val="1"/>
                <c:pt idx="0">
                  <c:v>Mandatory Grids %</c:v>
                </c:pt>
              </c:strCache>
            </c:strRef>
          </c:tx>
          <c:spPr>
            <a:ln w="22225" cmpd="dbl">
              <a:solidFill>
                <a:schemeClr val="tx1"/>
              </a:solidFill>
              <a:prstDash val="sysDash"/>
            </a:ln>
          </c:spPr>
          <c:marker>
            <c:symbol val="triangle"/>
            <c:size val="7"/>
            <c:spPr>
              <a:solidFill>
                <a:sysClr val="windowText" lastClr="000000"/>
              </a:solidFill>
              <a:ln>
                <a:solidFill>
                  <a:prstClr val="black"/>
                </a:solidFill>
              </a:ln>
            </c:spPr>
          </c:marker>
          <c:dLbls>
            <c:dLbl>
              <c:idx val="5"/>
              <c:layout>
                <c:manualLayout>
                  <c:x val="-0.12121212121212126"/>
                  <c:y val="-2.089864158829678E-3"/>
                </c:manualLayout>
              </c:layout>
              <c:showVal val="1"/>
            </c:dLbl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0.92581974892261565</c:v>
                </c:pt>
                <c:pt idx="1">
                  <c:v>0.86752315166236527</c:v>
                </c:pt>
                <c:pt idx="2">
                  <c:v>0.41131115941434604</c:v>
                </c:pt>
                <c:pt idx="3">
                  <c:v>0.34013520799635022</c:v>
                </c:pt>
                <c:pt idx="4">
                  <c:v>0.24054804023586543</c:v>
                </c:pt>
                <c:pt idx="5">
                  <c:v>0.11403402432618095</c:v>
                </c:pt>
              </c:numCache>
            </c:numRef>
          </c:val>
        </c:ser>
        <c:marker val="1"/>
        <c:axId val="69835392"/>
        <c:axId val="69833472"/>
      </c:lineChart>
      <c:catAx>
        <c:axId val="697989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Time difference between 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the local and the server's map data</a:t>
                </a:r>
                <a:endParaRPr lang="en-US" sz="1200">
                  <a:latin typeface="+mn-lt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0.21154305012572752"/>
              <c:y val="0.88176239725520156"/>
            </c:manualLayout>
          </c:layout>
        </c:title>
        <c:tickLblPos val="nextTo"/>
        <c:crossAx val="69802624"/>
        <c:crosses val="autoZero"/>
        <c:auto val="1"/>
        <c:lblAlgn val="ctr"/>
        <c:lblOffset val="100"/>
      </c:catAx>
      <c:valAx>
        <c:axId val="69802624"/>
        <c:scaling>
          <c:orientation val="minMax"/>
          <c:max val="550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Number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 of Map Tiles / Grids</a:t>
                </a:r>
              </a:p>
            </c:rich>
          </c:tx>
          <c:layout>
            <c:manualLayout>
              <c:xMode val="edge"/>
              <c:yMode val="edge"/>
              <c:x val="5.1069507919901662E-2"/>
              <c:y val="0.25102329293477832"/>
            </c:manualLayout>
          </c:layout>
        </c:title>
        <c:numFmt formatCode="General" sourceLinked="1"/>
        <c:tickLblPos val="nextTo"/>
        <c:crossAx val="69798912"/>
        <c:crosses val="autoZero"/>
        <c:crossBetween val="between"/>
      </c:valAx>
      <c:valAx>
        <c:axId val="69833472"/>
        <c:scaling>
          <c:orientation val="minMax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 dirty="0"/>
                  <a:t>Percentage of Total</a:t>
                </a:r>
                <a:r>
                  <a:rPr lang="en-US" sz="1200" baseline="0" dirty="0"/>
                  <a:t> Changed Map Tiles / Grids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92172618214395696"/>
              <c:y val="0.10856193765224254"/>
            </c:manualLayout>
          </c:layout>
        </c:title>
        <c:numFmt formatCode="0.00%" sourceLinked="1"/>
        <c:tickLblPos val="nextTo"/>
        <c:crossAx val="69835392"/>
        <c:crosses val="max"/>
        <c:crossBetween val="between"/>
      </c:valAx>
      <c:catAx>
        <c:axId val="69835392"/>
        <c:scaling>
          <c:orientation val="minMax"/>
        </c:scaling>
        <c:delete val="1"/>
        <c:axPos val="b"/>
        <c:tickLblPos val="none"/>
        <c:crossAx val="69833472"/>
        <c:crosses val="autoZero"/>
        <c:auto val="1"/>
        <c:lblAlgn val="ctr"/>
        <c:lblOffset val="100"/>
      </c:cat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0003542389369178"/>
          <c:y val="0.6654413809559071"/>
          <c:w val="0.30577005671493862"/>
          <c:h val="9.6430446194225722E-2"/>
        </c:manualLayout>
      </c:layout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4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</a:t>
            </a: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Navigation map as database 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[Kamijo et. al. 1989] ^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Grid based update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[Min et al. 2011]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(US Patent US6092076 A, US6546334 B1)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ActMAP project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Bastiaensen et al. Work updates the grid one vehicle/car is passing through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1072800" y="1917000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 Maintained – Locally Differential Map Update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 Methods</a:t>
            </a:r>
            <a:endParaRPr/>
          </a:p>
        </p:txBody>
      </p:sp>
      <p:graphicFrame>
        <p:nvGraphicFramePr>
          <p:cNvPr id="314" name="Table 4"/>
          <p:cNvGraphicFramePr/>
          <p:nvPr/>
        </p:nvGraphicFramePr>
        <p:xfrm>
          <a:off x="500034" y="2143116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Smaller region based approach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Inefficiencies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  <p:pic>
        <p:nvPicPr>
          <p:cNvPr id="321" name="Picture 5"/>
          <p:cNvPicPr/>
          <p:nvPr/>
        </p:nvPicPr>
        <p:blipFill>
          <a:blip r:embed="rId2"/>
          <a:stretch/>
        </p:blipFill>
        <p:spPr>
          <a:xfrm>
            <a:off x="3489413" y="1462966"/>
            <a:ext cx="5444640" cy="5373000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142844" y="2284404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214414" y="2071679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214311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314324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500000" y="4077000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Map Update Protocol</a:t>
            </a:r>
            <a:endParaRPr sz="3200"/>
          </a:p>
        </p:txBody>
      </p:sp>
      <p:sp>
        <p:nvSpPr>
          <p:cNvPr id="352" name="TextShape 3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/>
              <a:t>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</a:t>
            </a:r>
            <a:r>
              <a:rPr lang="en-US" dirty="0" smtClean="0"/>
              <a:t>{</a:t>
            </a:r>
            <a:r>
              <a:rPr lang="en-US" dirty="0" smtClean="0"/>
              <a:t>B1:v2, </a:t>
            </a:r>
            <a:r>
              <a:rPr lang="en-US" dirty="0" smtClean="0"/>
              <a:t>1:v1, </a:t>
            </a:r>
            <a:r>
              <a:rPr lang="en-US" dirty="0" smtClean="0"/>
              <a:t>0:v2, 1:v2}, </a:t>
            </a:r>
            <a:r>
              <a:rPr lang="en-US" dirty="0" smtClean="0"/>
              <a:t>32CB</a:t>
            </a:r>
            <a:r>
              <a:rPr lang="en-US" dirty="0" smtClean="0"/>
              <a:t>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Manda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9" y="1464097"/>
            <a:ext cx="5471510" cy="54049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82B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Mandatory Grids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720" y="3143248"/>
            <a:ext cx="928694" cy="642942"/>
          </a:xfrm>
          <a:prstGeom prst="rect">
            <a:avLst/>
          </a:prstGeom>
          <a:solidFill>
            <a:srgbClr val="FCD0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3286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Optional Grids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-&gt; Server 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till Hash Matches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</p:txBody>
      </p:sp>
      <p:pic>
        <p:nvPicPr>
          <p:cNvPr id="3" name="Picture 2" descr="Car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5" y="1467123"/>
            <a:ext cx="5423836" cy="53578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examples </a:t>
            </a:r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trucks</a:t>
            </a:r>
            <a:endParaRPr/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for cars based on their pollution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</a:p>
          <a:p>
            <a:pPr marL="179280" indent="-178920">
              <a:lnSpc>
                <a:spcPct val="15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Relevance</a:t>
            </a:r>
            <a:endParaRPr/>
          </a:p>
        </p:txBody>
      </p:sp>
      <p:pic>
        <p:nvPicPr>
          <p:cNvPr id="5" name="Picture 4" descr="U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3357562"/>
            <a:ext cx="6706536" cy="223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10000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Pasaoglu</a:t>
            </a:r>
            <a:r>
              <a:rPr lang="en-GB" sz="20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43504" y="4000504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592933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 smtClean="0"/>
              <a:t>Pasaoglu</a:t>
            </a:r>
            <a:r>
              <a:rPr lang="en-US" sz="1400" i="1" dirty="0" smtClean="0"/>
              <a:t>, G., et al. "Driving and parking patterns of European car drivers-a mobility survey." Luxembourg: European Commission Joint Research Centre (2012).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trip per car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10,000 such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85720" y="1500173"/>
          <a:ext cx="8572560" cy="4929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356"/>
            <a:ext cx="276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Evaluation Result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142844" y="500042"/>
            <a:ext cx="7318236" cy="79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 car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414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30 x </a:t>
            </a:r>
            <a:r>
              <a:rPr lang="en-US" dirty="0" smtClean="0"/>
              <a:t>1-day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02/08/2016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03/08/2016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30/08/2016 – 31/08/2016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16 x </a:t>
            </a:r>
            <a:r>
              <a:rPr lang="en-US" dirty="0" smtClean="0"/>
              <a:t>15-days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16/08/2016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17/08/2016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16/08/2016 – 31/08/2016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Period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 Result</a:t>
            </a:r>
            <a:endParaRPr>
              <a:latin typeface="+mj-lt"/>
            </a:endParaRPr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d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14488"/>
            <a:ext cx="7820952" cy="47952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 Day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T-Test</a:t>
            </a:r>
            <a:endParaRPr>
              <a:latin typeface="+mj-lt"/>
            </a:endParaRPr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500034" y="1928802"/>
            <a:ext cx="8429684" cy="45005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 Days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T-Test</a:t>
            </a: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428596" y="1917000"/>
            <a:ext cx="8429684" cy="44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feasible*</a:t>
            </a:r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on October 14, 2016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Driving"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US" dirty="0" smtClean="0"/>
          </a:p>
          <a:p>
            <a:pPr marL="179280" indent="-178920">
              <a:lnSpc>
                <a:spcPct val="100000"/>
              </a:lnSpc>
            </a:pPr>
            <a:r>
              <a:rPr lang="en-US" sz="1400" dirty="0" smtClean="0"/>
              <a:t>* except in Controlled environments</a:t>
            </a:r>
            <a:endParaRPr sz="1400"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But...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452742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105200" y="222624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High-definition maps are important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Frequent updates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Inefficiency in update processes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save data!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research required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Summary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Breadth-first Approach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delivery of map updates based on MoVeNet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Ad-hoc Map Transfer between Vehicles using ProbSense.KOM</a:t>
            </a: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Future work arising from thesis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a latitude/longitude geocode system invented by Gustavo Niemeyer for encoding/decoding (lat,lon)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Weisenburger. "The potential of precision maps in intelligent vehicles."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Balkić, Zoran, Damir Šoštarić, and Goran Horvat. "GeoHash and UUID identifier for multi-agent systems."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Kunihiro, et al. "Map navigation software of the electro-multivision of the'91 Toyoto Soarer."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Asahara, Akinori, et al. "Locally Differential Map Update Method with Maintained Road Connections for Telematics Services."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Holger Dormann.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Kamijo, Shunichiro, Koze Okumura, and Akinao Kitamura. "Digital road map database for vehicle navigation and road information systems." 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1989.</a:t>
            </a: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1857356" y="5715016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 b="1"/>
          </a:p>
        </p:txBody>
      </p:sp>
      <p:sp>
        <p:nvSpPr>
          <p:cNvPr id="285" name="CustomShape 5"/>
          <p:cNvSpPr/>
          <p:nvPr/>
        </p:nvSpPr>
        <p:spPr>
          <a:xfrm>
            <a:off x="6643702" y="5689876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 b="1"/>
          </a:p>
        </p:txBody>
      </p:sp>
      <p:sp>
        <p:nvSpPr>
          <p:cNvPr id="11" name="Rectangle 10"/>
          <p:cNvSpPr/>
          <p:nvPr/>
        </p:nvSpPr>
        <p:spPr>
          <a:xfrm>
            <a:off x="214282" y="6396335"/>
            <a:ext cx="864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</a:t>
            </a:r>
            <a:r>
              <a:rPr lang="en-US" sz="1200" dirty="0" smtClean="0">
                <a:solidFill>
                  <a:schemeClr val="bg2"/>
                </a:solidFill>
              </a:rPr>
              <a:t>e84.xbimmers.com/forums/showthread.php?p=14027294</a:t>
            </a:r>
            <a:r>
              <a:rPr lang="en-US" sz="1200" dirty="0" smtClean="0">
                <a:solidFill>
                  <a:schemeClr val="bg2"/>
                </a:solidFill>
              </a:rPr>
              <a:t> </a:t>
            </a:r>
            <a:endParaRPr lang="en-US" sz="1200" dirty="0" smtClean="0">
              <a:solidFill>
                <a:schemeClr val="bg2"/>
              </a:solidFill>
            </a:endParaRPr>
          </a:p>
          <a:p>
            <a:r>
              <a:rPr lang="en-US" sz="1200" dirty="0" smtClean="0">
                <a:solidFill>
                  <a:schemeClr val="bg2"/>
                </a:solidFill>
              </a:rPr>
              <a:t>https</a:t>
            </a:r>
            <a:r>
              <a:rPr lang="en-US" sz="1200" dirty="0" smtClean="0">
                <a:solidFill>
                  <a:schemeClr val="bg2"/>
                </a:solidFill>
              </a:rPr>
              <a:t>://svbtleusercontent.com/bv8igbik8skqcg.png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2" name="Picture 11" descr="gar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2478896"/>
            <a:ext cx="4429124" cy="2878930"/>
          </a:xfrm>
          <a:prstGeom prst="rect">
            <a:avLst/>
          </a:prstGeom>
        </p:spPr>
      </p:pic>
      <p:pic>
        <p:nvPicPr>
          <p:cNvPr id="13" name="Picture 12" descr="car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699380"/>
            <a:ext cx="4703405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</a:t>
            </a:r>
            <a:r>
              <a:rPr lang="en-GB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ConnectedDrive</a:t>
            </a: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6215082"/>
            <a:ext cx="8715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http://pictures.topspeed.com/IMG/crop/200804/onstar-announces-des-1_600x0w.jpg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250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4" name="AutoShape 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AutoShape 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onstar-announces-des-1_600x0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2571744"/>
            <a:ext cx="5286412" cy="34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Keeping up with the Changes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4356000" y="6237360"/>
            <a:ext cx="4571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https://free-info-pages.com/pics/xl330shome29.png</a:t>
            </a:r>
            <a:endParaRPr/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1403640" y="1628640"/>
            <a:ext cx="6318360" cy="46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(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~2 hours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1099</Words>
  <Application>LibreOffice/5.0.3.2$Linux_X86_64 LibreOffice_project/00m0$Build-2</Application>
  <PresentationFormat>On-screen Show (4:3)</PresentationFormat>
  <Paragraphs>400</Paragraphs>
  <Slides>51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Car -&gt; Server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Evaluation Period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437</cp:revision>
  <dcterms:modified xsi:type="dcterms:W3CDTF">2017-02-20T14:23:29Z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